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66595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73611-96E6-4CAD-9A5C-349BCD7D045F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30400" y="1143000"/>
            <a:ext cx="2997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DB765-8329-4212-84A3-116C90B9EEF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3734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0400" y="1143000"/>
            <a:ext cx="2997200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CDB765-8329-4212-84A3-116C90B9EEF9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146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9467" y="1122363"/>
            <a:ext cx="5660629" cy="2387600"/>
          </a:xfrm>
        </p:spPr>
        <p:txBody>
          <a:bodyPr anchor="b"/>
          <a:lstStyle>
            <a:lvl1pPr algn="ctr">
              <a:defRPr sz="437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2446" y="3602038"/>
            <a:ext cx="4994672" cy="1655762"/>
          </a:xfrm>
        </p:spPr>
        <p:txBody>
          <a:bodyPr/>
          <a:lstStyle>
            <a:lvl1pPr marL="0" indent="0" algn="ctr">
              <a:buNone/>
              <a:defRPr sz="1748"/>
            </a:lvl1pPr>
            <a:lvl2pPr marL="332979" indent="0" algn="ctr">
              <a:buNone/>
              <a:defRPr sz="1457"/>
            </a:lvl2pPr>
            <a:lvl3pPr marL="665958" indent="0" algn="ctr">
              <a:buNone/>
              <a:defRPr sz="1311"/>
            </a:lvl3pPr>
            <a:lvl4pPr marL="998936" indent="0" algn="ctr">
              <a:buNone/>
              <a:defRPr sz="1165"/>
            </a:lvl4pPr>
            <a:lvl5pPr marL="1331915" indent="0" algn="ctr">
              <a:buNone/>
              <a:defRPr sz="1165"/>
            </a:lvl5pPr>
            <a:lvl6pPr marL="1664894" indent="0" algn="ctr">
              <a:buNone/>
              <a:defRPr sz="1165"/>
            </a:lvl6pPr>
            <a:lvl7pPr marL="1997873" indent="0" algn="ctr">
              <a:buNone/>
              <a:defRPr sz="1165"/>
            </a:lvl7pPr>
            <a:lvl8pPr marL="2330851" indent="0" algn="ctr">
              <a:buNone/>
              <a:defRPr sz="1165"/>
            </a:lvl8pPr>
            <a:lvl9pPr marL="2663830" indent="0" algn="ctr">
              <a:buNone/>
              <a:defRPr sz="1165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287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90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65750" y="365125"/>
            <a:ext cx="1435968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845" y="365125"/>
            <a:ext cx="422466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837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640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377" y="1709740"/>
            <a:ext cx="5743873" cy="2852737"/>
          </a:xfrm>
        </p:spPr>
        <p:txBody>
          <a:bodyPr anchor="b"/>
          <a:lstStyle>
            <a:lvl1pPr>
              <a:defRPr sz="437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4377" y="4589465"/>
            <a:ext cx="5743873" cy="1500187"/>
          </a:xfrm>
        </p:spPr>
        <p:txBody>
          <a:bodyPr/>
          <a:lstStyle>
            <a:lvl1pPr marL="0" indent="0">
              <a:buNone/>
              <a:defRPr sz="1748">
                <a:solidFill>
                  <a:schemeClr val="tx1"/>
                </a:solidFill>
              </a:defRPr>
            </a:lvl1pPr>
            <a:lvl2pPr marL="332979" indent="0">
              <a:buNone/>
              <a:defRPr sz="1457">
                <a:solidFill>
                  <a:schemeClr val="tx1">
                    <a:tint val="75000"/>
                  </a:schemeClr>
                </a:solidFill>
              </a:defRPr>
            </a:lvl2pPr>
            <a:lvl3pPr marL="665958" indent="0">
              <a:buNone/>
              <a:defRPr sz="1311">
                <a:solidFill>
                  <a:schemeClr val="tx1">
                    <a:tint val="75000"/>
                  </a:schemeClr>
                </a:solidFill>
              </a:defRPr>
            </a:lvl3pPr>
            <a:lvl4pPr marL="998936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4pPr>
            <a:lvl5pPr marL="133191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5pPr>
            <a:lvl6pPr marL="1664894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6pPr>
            <a:lvl7pPr marL="1997873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7pPr>
            <a:lvl8pPr marL="2330851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8pPr>
            <a:lvl9pPr marL="266383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641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845" y="1825625"/>
            <a:ext cx="2830314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71404" y="1825625"/>
            <a:ext cx="2830314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078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12" y="365127"/>
            <a:ext cx="5743873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713" y="1681163"/>
            <a:ext cx="2817307" cy="823912"/>
          </a:xfrm>
        </p:spPr>
        <p:txBody>
          <a:bodyPr anchor="b"/>
          <a:lstStyle>
            <a:lvl1pPr marL="0" indent="0">
              <a:buNone/>
              <a:defRPr sz="1748" b="1"/>
            </a:lvl1pPr>
            <a:lvl2pPr marL="332979" indent="0">
              <a:buNone/>
              <a:defRPr sz="1457" b="1"/>
            </a:lvl2pPr>
            <a:lvl3pPr marL="665958" indent="0">
              <a:buNone/>
              <a:defRPr sz="1311" b="1"/>
            </a:lvl3pPr>
            <a:lvl4pPr marL="998936" indent="0">
              <a:buNone/>
              <a:defRPr sz="1165" b="1"/>
            </a:lvl4pPr>
            <a:lvl5pPr marL="1331915" indent="0">
              <a:buNone/>
              <a:defRPr sz="1165" b="1"/>
            </a:lvl5pPr>
            <a:lvl6pPr marL="1664894" indent="0">
              <a:buNone/>
              <a:defRPr sz="1165" b="1"/>
            </a:lvl6pPr>
            <a:lvl7pPr marL="1997873" indent="0">
              <a:buNone/>
              <a:defRPr sz="1165" b="1"/>
            </a:lvl7pPr>
            <a:lvl8pPr marL="2330851" indent="0">
              <a:buNone/>
              <a:defRPr sz="1165" b="1"/>
            </a:lvl8pPr>
            <a:lvl9pPr marL="2663830" indent="0">
              <a:buNone/>
              <a:defRPr sz="1165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713" y="2505075"/>
            <a:ext cx="281730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71404" y="1681163"/>
            <a:ext cx="2831182" cy="823912"/>
          </a:xfrm>
        </p:spPr>
        <p:txBody>
          <a:bodyPr anchor="b"/>
          <a:lstStyle>
            <a:lvl1pPr marL="0" indent="0">
              <a:buNone/>
              <a:defRPr sz="1748" b="1"/>
            </a:lvl1pPr>
            <a:lvl2pPr marL="332979" indent="0">
              <a:buNone/>
              <a:defRPr sz="1457" b="1"/>
            </a:lvl2pPr>
            <a:lvl3pPr marL="665958" indent="0">
              <a:buNone/>
              <a:defRPr sz="1311" b="1"/>
            </a:lvl3pPr>
            <a:lvl4pPr marL="998936" indent="0">
              <a:buNone/>
              <a:defRPr sz="1165" b="1"/>
            </a:lvl4pPr>
            <a:lvl5pPr marL="1331915" indent="0">
              <a:buNone/>
              <a:defRPr sz="1165" b="1"/>
            </a:lvl5pPr>
            <a:lvl6pPr marL="1664894" indent="0">
              <a:buNone/>
              <a:defRPr sz="1165" b="1"/>
            </a:lvl6pPr>
            <a:lvl7pPr marL="1997873" indent="0">
              <a:buNone/>
              <a:defRPr sz="1165" b="1"/>
            </a:lvl7pPr>
            <a:lvl8pPr marL="2330851" indent="0">
              <a:buNone/>
              <a:defRPr sz="1165" b="1"/>
            </a:lvl8pPr>
            <a:lvl9pPr marL="2663830" indent="0">
              <a:buNone/>
              <a:defRPr sz="1165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71404" y="2505075"/>
            <a:ext cx="2831182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6185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575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8491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13" y="457200"/>
            <a:ext cx="2147882" cy="1600200"/>
          </a:xfrm>
        </p:spPr>
        <p:txBody>
          <a:bodyPr anchor="b"/>
          <a:lstStyle>
            <a:lvl1pPr>
              <a:defRPr sz="23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1182" y="987427"/>
            <a:ext cx="3371404" cy="4873625"/>
          </a:xfrm>
        </p:spPr>
        <p:txBody>
          <a:bodyPr/>
          <a:lstStyle>
            <a:lvl1pPr>
              <a:defRPr sz="2331"/>
            </a:lvl1pPr>
            <a:lvl2pPr>
              <a:defRPr sz="2039"/>
            </a:lvl2pPr>
            <a:lvl3pPr>
              <a:defRPr sz="1748"/>
            </a:lvl3pPr>
            <a:lvl4pPr>
              <a:defRPr sz="1457"/>
            </a:lvl4pPr>
            <a:lvl5pPr>
              <a:defRPr sz="1457"/>
            </a:lvl5pPr>
            <a:lvl6pPr>
              <a:defRPr sz="1457"/>
            </a:lvl6pPr>
            <a:lvl7pPr>
              <a:defRPr sz="1457"/>
            </a:lvl7pPr>
            <a:lvl8pPr>
              <a:defRPr sz="1457"/>
            </a:lvl8pPr>
            <a:lvl9pPr>
              <a:defRPr sz="1457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13" y="2057400"/>
            <a:ext cx="2147882" cy="3811588"/>
          </a:xfrm>
        </p:spPr>
        <p:txBody>
          <a:bodyPr/>
          <a:lstStyle>
            <a:lvl1pPr marL="0" indent="0">
              <a:buNone/>
              <a:defRPr sz="1165"/>
            </a:lvl1pPr>
            <a:lvl2pPr marL="332979" indent="0">
              <a:buNone/>
              <a:defRPr sz="1020"/>
            </a:lvl2pPr>
            <a:lvl3pPr marL="665958" indent="0">
              <a:buNone/>
              <a:defRPr sz="874"/>
            </a:lvl3pPr>
            <a:lvl4pPr marL="998936" indent="0">
              <a:buNone/>
              <a:defRPr sz="728"/>
            </a:lvl4pPr>
            <a:lvl5pPr marL="1331915" indent="0">
              <a:buNone/>
              <a:defRPr sz="728"/>
            </a:lvl5pPr>
            <a:lvl6pPr marL="1664894" indent="0">
              <a:buNone/>
              <a:defRPr sz="728"/>
            </a:lvl6pPr>
            <a:lvl7pPr marL="1997873" indent="0">
              <a:buNone/>
              <a:defRPr sz="728"/>
            </a:lvl7pPr>
            <a:lvl8pPr marL="2330851" indent="0">
              <a:buNone/>
              <a:defRPr sz="728"/>
            </a:lvl8pPr>
            <a:lvl9pPr marL="2663830" indent="0">
              <a:buNone/>
              <a:defRPr sz="728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670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13" y="457200"/>
            <a:ext cx="2147882" cy="1600200"/>
          </a:xfrm>
        </p:spPr>
        <p:txBody>
          <a:bodyPr anchor="b"/>
          <a:lstStyle>
            <a:lvl1pPr>
              <a:defRPr sz="23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1182" y="987427"/>
            <a:ext cx="3371404" cy="4873625"/>
          </a:xfrm>
        </p:spPr>
        <p:txBody>
          <a:bodyPr anchor="t"/>
          <a:lstStyle>
            <a:lvl1pPr marL="0" indent="0">
              <a:buNone/>
              <a:defRPr sz="2331"/>
            </a:lvl1pPr>
            <a:lvl2pPr marL="332979" indent="0">
              <a:buNone/>
              <a:defRPr sz="2039"/>
            </a:lvl2pPr>
            <a:lvl3pPr marL="665958" indent="0">
              <a:buNone/>
              <a:defRPr sz="1748"/>
            </a:lvl3pPr>
            <a:lvl4pPr marL="998936" indent="0">
              <a:buNone/>
              <a:defRPr sz="1457"/>
            </a:lvl4pPr>
            <a:lvl5pPr marL="1331915" indent="0">
              <a:buNone/>
              <a:defRPr sz="1457"/>
            </a:lvl5pPr>
            <a:lvl6pPr marL="1664894" indent="0">
              <a:buNone/>
              <a:defRPr sz="1457"/>
            </a:lvl6pPr>
            <a:lvl7pPr marL="1997873" indent="0">
              <a:buNone/>
              <a:defRPr sz="1457"/>
            </a:lvl7pPr>
            <a:lvl8pPr marL="2330851" indent="0">
              <a:buNone/>
              <a:defRPr sz="1457"/>
            </a:lvl8pPr>
            <a:lvl9pPr marL="2663830" indent="0">
              <a:buNone/>
              <a:defRPr sz="145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13" y="2057400"/>
            <a:ext cx="2147882" cy="3811588"/>
          </a:xfrm>
        </p:spPr>
        <p:txBody>
          <a:bodyPr/>
          <a:lstStyle>
            <a:lvl1pPr marL="0" indent="0">
              <a:buNone/>
              <a:defRPr sz="1165"/>
            </a:lvl1pPr>
            <a:lvl2pPr marL="332979" indent="0">
              <a:buNone/>
              <a:defRPr sz="1020"/>
            </a:lvl2pPr>
            <a:lvl3pPr marL="665958" indent="0">
              <a:buNone/>
              <a:defRPr sz="874"/>
            </a:lvl3pPr>
            <a:lvl4pPr marL="998936" indent="0">
              <a:buNone/>
              <a:defRPr sz="728"/>
            </a:lvl4pPr>
            <a:lvl5pPr marL="1331915" indent="0">
              <a:buNone/>
              <a:defRPr sz="728"/>
            </a:lvl5pPr>
            <a:lvl6pPr marL="1664894" indent="0">
              <a:buNone/>
              <a:defRPr sz="728"/>
            </a:lvl6pPr>
            <a:lvl7pPr marL="1997873" indent="0">
              <a:buNone/>
              <a:defRPr sz="728"/>
            </a:lvl7pPr>
            <a:lvl8pPr marL="2330851" indent="0">
              <a:buNone/>
              <a:defRPr sz="728"/>
            </a:lvl8pPr>
            <a:lvl9pPr marL="2663830" indent="0">
              <a:buNone/>
              <a:defRPr sz="728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88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845" y="365127"/>
            <a:ext cx="574387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45" y="1825625"/>
            <a:ext cx="574387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845" y="6356352"/>
            <a:ext cx="1498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18-04-2022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980" y="6356352"/>
            <a:ext cx="2247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3316" y="6356352"/>
            <a:ext cx="1498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5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65958" rtl="0" eaLnBrk="1" latinLnBrk="0" hangingPunct="1">
        <a:lnSpc>
          <a:spcPct val="90000"/>
        </a:lnSpc>
        <a:spcBef>
          <a:spcPct val="0"/>
        </a:spcBef>
        <a:buNone/>
        <a:defRPr sz="32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6489" indent="-166489" algn="l" defTabSz="66595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039" kern="1200">
          <a:solidFill>
            <a:schemeClr val="tx1"/>
          </a:solidFill>
          <a:latin typeface="+mn-lt"/>
          <a:ea typeface="+mn-ea"/>
          <a:cs typeface="+mn-cs"/>
        </a:defRPr>
      </a:lvl1pPr>
      <a:lvl2pPr marL="499468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2pPr>
      <a:lvl3pPr marL="832447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3pPr>
      <a:lvl4pPr marL="1165426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1" kern="1200">
          <a:solidFill>
            <a:schemeClr val="tx1"/>
          </a:solidFill>
          <a:latin typeface="+mn-lt"/>
          <a:ea typeface="+mn-ea"/>
          <a:cs typeface="+mn-cs"/>
        </a:defRPr>
      </a:lvl4pPr>
      <a:lvl5pPr marL="1498404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1" kern="1200">
          <a:solidFill>
            <a:schemeClr val="tx1"/>
          </a:solidFill>
          <a:latin typeface="+mn-lt"/>
          <a:ea typeface="+mn-ea"/>
          <a:cs typeface="+mn-cs"/>
        </a:defRPr>
      </a:lvl5pPr>
      <a:lvl6pPr marL="1831383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1" kern="1200">
          <a:solidFill>
            <a:schemeClr val="tx1"/>
          </a:solidFill>
          <a:latin typeface="+mn-lt"/>
          <a:ea typeface="+mn-ea"/>
          <a:cs typeface="+mn-cs"/>
        </a:defRPr>
      </a:lvl6pPr>
      <a:lvl7pPr marL="2164362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1" kern="1200">
          <a:solidFill>
            <a:schemeClr val="tx1"/>
          </a:solidFill>
          <a:latin typeface="+mn-lt"/>
          <a:ea typeface="+mn-ea"/>
          <a:cs typeface="+mn-cs"/>
        </a:defRPr>
      </a:lvl7pPr>
      <a:lvl8pPr marL="2497341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1" kern="1200">
          <a:solidFill>
            <a:schemeClr val="tx1"/>
          </a:solidFill>
          <a:latin typeface="+mn-lt"/>
          <a:ea typeface="+mn-ea"/>
          <a:cs typeface="+mn-cs"/>
        </a:defRPr>
      </a:lvl8pPr>
      <a:lvl9pPr marL="2830319" indent="-166489" algn="l" defTabSz="665958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1pPr>
      <a:lvl2pPr marL="332979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2pPr>
      <a:lvl3pPr marL="665958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3pPr>
      <a:lvl4pPr marL="998936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4pPr>
      <a:lvl5pPr marL="1331915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5pPr>
      <a:lvl6pPr marL="1664894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6pPr>
      <a:lvl7pPr marL="1997873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7pPr>
      <a:lvl8pPr marL="2330851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8pPr>
      <a:lvl9pPr marL="2663830" algn="l" defTabSz="665958" rtl="0" eaLnBrk="1" latinLnBrk="0" hangingPunct="1">
        <a:defRPr sz="13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54989" y="370083"/>
            <a:ext cx="4819134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1"/>
          </a:p>
        </p:txBody>
      </p:sp>
      <p:sp>
        <p:nvSpPr>
          <p:cNvPr id="12" name="Retângulo 11"/>
          <p:cNvSpPr/>
          <p:nvPr/>
        </p:nvSpPr>
        <p:spPr>
          <a:xfrm>
            <a:off x="-606187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1"/>
          </a:p>
        </p:txBody>
      </p:sp>
      <p:sp>
        <p:nvSpPr>
          <p:cNvPr id="13" name="CaixaDeTexto 12"/>
          <p:cNvSpPr txBox="1"/>
          <p:nvPr/>
        </p:nvSpPr>
        <p:spPr>
          <a:xfrm>
            <a:off x="939956" y="1263295"/>
            <a:ext cx="4537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Designação do projeto | </a:t>
            </a:r>
            <a:r>
              <a:rPr lang="pt-PT" sz="1100" b="1" dirty="0"/>
              <a:t>Complexo Escolar do Fundão</a:t>
            </a:r>
            <a:br>
              <a:rPr lang="pt-PT" sz="1100" dirty="0"/>
            </a:br>
            <a:r>
              <a:rPr lang="pt-PT" sz="1100" dirty="0"/>
              <a:t>Código do projeto |</a:t>
            </a:r>
            <a:r>
              <a:rPr lang="pt-PT" sz="1100" b="1" dirty="0"/>
              <a:t>CENTRO-03-5673-FEDER-000096</a:t>
            </a:r>
          </a:p>
          <a:p>
            <a:r>
              <a:rPr lang="pt-PT" sz="1100" dirty="0"/>
              <a:t>Objetivo principal|</a:t>
            </a:r>
            <a:r>
              <a:rPr lang="pt-PT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100" b="1" dirty="0"/>
              <a:t>Preservar e otimizar as condições de habitabilidade dos Edifícios Escolares</a:t>
            </a:r>
          </a:p>
          <a:p>
            <a:r>
              <a:rPr lang="pt-PT" sz="1100" dirty="0"/>
              <a:t>Região de intervenção | </a:t>
            </a:r>
            <a:r>
              <a:rPr lang="pt-PT" sz="1100" b="1" dirty="0"/>
              <a:t>Região Centro - Beiras e Serra da Estrela</a:t>
            </a:r>
          </a:p>
          <a:p>
            <a:r>
              <a:rPr lang="pt-PT" sz="1100" dirty="0"/>
              <a:t>Entidade beneficiária | </a:t>
            </a:r>
            <a:r>
              <a:rPr lang="pt-PT" sz="1100" b="1" dirty="0"/>
              <a:t>Município do Fundão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-606186" y="3163331"/>
            <a:ext cx="4537332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sz="180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939958" y="2333595"/>
            <a:ext cx="4537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Data de aprovação | </a:t>
            </a:r>
            <a:r>
              <a:rPr lang="pt-PT" sz="900" b="1" dirty="0"/>
              <a:t>16-03-2018</a:t>
            </a:r>
          </a:p>
          <a:p>
            <a:r>
              <a:rPr lang="pt-PT" sz="1100" dirty="0"/>
              <a:t>Data de início |</a:t>
            </a:r>
            <a:r>
              <a:rPr lang="pt-PT" sz="900" b="1" dirty="0"/>
              <a:t>06-04-2017</a:t>
            </a:r>
            <a:br>
              <a:rPr lang="pt-PT" sz="1100" dirty="0"/>
            </a:br>
            <a:r>
              <a:rPr lang="pt-PT" sz="1100" dirty="0"/>
              <a:t>Data de conclusão | </a:t>
            </a:r>
            <a:r>
              <a:rPr lang="pt-PT" sz="900" b="1" dirty="0"/>
              <a:t>30-06-2021</a:t>
            </a:r>
          </a:p>
          <a:p>
            <a:r>
              <a:rPr lang="pt-PT" sz="1100" dirty="0"/>
              <a:t>Custo total elegível | </a:t>
            </a:r>
            <a:r>
              <a:rPr lang="pt-PT" sz="900" b="1" dirty="0"/>
              <a:t>3 067 572,77 EUR</a:t>
            </a:r>
          </a:p>
          <a:p>
            <a:r>
              <a:rPr lang="pt-PT" sz="1100" dirty="0"/>
              <a:t>Apoio financeiro da União Europeia 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900" b="1" dirty="0"/>
              <a:t>FEDER – 2 607 436,86 EUR</a:t>
            </a:r>
          </a:p>
          <a:p>
            <a:r>
              <a:rPr lang="pt-PT" sz="1100" dirty="0"/>
              <a:t>Apoio financeiro público nacional/regional | </a:t>
            </a:r>
            <a:r>
              <a:rPr lang="pt-PT" sz="900" b="1" dirty="0"/>
              <a:t>460 135,91 EUR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939956" y="3495841"/>
            <a:ext cx="4398716" cy="156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Objetivos, atividades e resultados esperados/atingidos</a:t>
            </a:r>
          </a:p>
          <a:p>
            <a:pPr marL="171469" indent="-171469">
              <a:buFontTx/>
              <a:buChar char="-"/>
            </a:pPr>
            <a:r>
              <a:rPr lang="pt-PT" sz="1051" dirty="0"/>
              <a:t>Adequar o complexo escolar às necessidades do território educativo; </a:t>
            </a:r>
          </a:p>
          <a:p>
            <a:pPr marL="171469" indent="-171469">
              <a:buFontTx/>
              <a:buChar char="-"/>
            </a:pPr>
            <a:r>
              <a:rPr lang="pt-PT" sz="1051" dirty="0"/>
              <a:t>Prevenir e Combater o Abandono Escolar e a Exclusão Social; </a:t>
            </a:r>
          </a:p>
          <a:p>
            <a:pPr marL="171469" indent="-171469">
              <a:buFontTx/>
              <a:buChar char="-"/>
            </a:pPr>
            <a:r>
              <a:rPr lang="pt-PT" sz="1051" dirty="0"/>
              <a:t>Promover o Sucesso Educativo; </a:t>
            </a:r>
          </a:p>
          <a:p>
            <a:pPr marL="171469" indent="-171469">
              <a:buFontTx/>
              <a:buChar char="-"/>
            </a:pPr>
            <a:r>
              <a:rPr lang="pt-PT" sz="1051" dirty="0"/>
              <a:t>Educar para a saúde; Educar para a Segurança Escolar; Educar para a Cidadania; </a:t>
            </a:r>
          </a:p>
          <a:p>
            <a:pPr marL="171469" indent="-171469">
              <a:buFontTx/>
              <a:buChar char="-"/>
            </a:pPr>
            <a:r>
              <a:rPr lang="pt-PT" sz="1051" dirty="0"/>
              <a:t>Promover a elevação dos níveis de qualificação de base da população adulta e aumentar a taxa de empregabilidade; Inovação e empreendedorismo</a:t>
            </a:r>
            <a:r>
              <a:rPr lang="pt-PT" sz="1100" dirty="0"/>
              <a:t>.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057E4520-6140-4BAD-BCA8-4CBD1FB557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56" y="422623"/>
            <a:ext cx="4649200" cy="701964"/>
          </a:xfrm>
          <a:prstGeom prst="rect">
            <a:avLst/>
          </a:prstGeom>
        </p:spPr>
      </p:pic>
      <p:pic>
        <p:nvPicPr>
          <p:cNvPr id="1028" name="Picture 4" descr="Pode ser uma imagem de uma ou mais pessoas e pessoas em pé">
            <a:extLst>
              <a:ext uri="{FF2B5EF4-FFF2-40B4-BE49-F238E27FC236}">
                <a16:creationId xmlns:a16="http://schemas.microsoft.com/office/drawing/2014/main" id="{64482572-2D66-44FA-A7EA-18E6F8867E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86" y="5235910"/>
            <a:ext cx="1603252" cy="106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ode ser uma imagem de ao ar livre">
            <a:extLst>
              <a:ext uri="{FF2B5EF4-FFF2-40B4-BE49-F238E27FC236}">
                <a16:creationId xmlns:a16="http://schemas.microsoft.com/office/drawing/2014/main" id="{6752FB05-1137-4827-82D1-30AE76CB4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086" y="5235910"/>
            <a:ext cx="1610526" cy="1073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de ser uma imagem de ao ar livre">
            <a:extLst>
              <a:ext uri="{FF2B5EF4-FFF2-40B4-BE49-F238E27FC236}">
                <a16:creationId xmlns:a16="http://schemas.microsoft.com/office/drawing/2014/main" id="{1454BD21-54F6-481F-9652-91C0C73C4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1"/>
          <a:stretch/>
        </p:blipFill>
        <p:spPr bwMode="auto">
          <a:xfrm>
            <a:off x="4116001" y="5235910"/>
            <a:ext cx="1525150" cy="1073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165</Words>
  <Application>Microsoft Office PowerPoint</Application>
  <PresentationFormat>Personalizados</PresentationFormat>
  <Paragraphs>16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Vera Antunes</cp:lastModifiedBy>
  <cp:revision>27</cp:revision>
  <dcterms:created xsi:type="dcterms:W3CDTF">2016-05-05T08:41:36Z</dcterms:created>
  <dcterms:modified xsi:type="dcterms:W3CDTF">2022-04-18T14:11:43Z</dcterms:modified>
</cp:coreProperties>
</file>